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3.jpeg" ContentType="image/jpeg"/>
  <Override PartName="/ppt/media/image2.png" ContentType="image/png"/>
  <Override PartName="/ppt/media/image4.png" ContentType="image/png"/>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40.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396781772242"/>
          <c:y val="0.115463591849629"/>
          <c:w val="0.846801719934394"/>
          <c:h val="0.717659137577002"/>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21012889"/>
        <c:axId val="94078424"/>
      </c:scatterChart>
      <c:valAx>
        <c:axId val="21012889"/>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911742541779"/>
              <c:y val="0.890459643026378"/>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94078424"/>
        <c:crosses val="max"/>
        <c:crossBetween val="midCat"/>
      </c:valAx>
      <c:valAx>
        <c:axId val="94078424"/>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21012889"/>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4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498687664042"/>
          <c:y val="0.145196850393701"/>
          <c:w val="0.768372703412074"/>
          <c:h val="0.70259842519685"/>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28386990"/>
        <c:axId val="35974176"/>
      </c:lineChart>
      <c:catAx>
        <c:axId val="28386990"/>
        <c:scaling>
          <c:orientation val="minMax"/>
        </c:scaling>
        <c:delete val="1"/>
        <c:axPos val="b"/>
        <c:title>
          <c:tx>
            <c:rich>
              <a:bodyPr rot="0"/>
              <a:lstStyle/>
              <a:p>
                <a:pPr>
                  <a:defRPr b="0" lang="en-US" sz="2400" spc="-1" strike="noStrike">
                    <a:solidFill>
                      <a:srgbClr val="000000"/>
                    </a:solidFill>
                    <a:latin typeface="arial"/>
                    <a:ea typeface="DejaVu Sans"/>
                  </a:defRPr>
                </a:pPr>
                <a:r>
                  <a:rPr b="0" lang="en-US" sz="2400" spc="-1" strike="noStrike">
                    <a:solidFill>
                      <a:srgbClr val="000000"/>
                    </a:solidFill>
                    <a:latin typeface="arial"/>
                    <a:ea typeface="DejaVu Sans"/>
                  </a:rPr>
                  <a:t>Time </a:t>
                </a:r>
              </a:p>
            </c:rich>
          </c:tx>
          <c:overlay val="0"/>
          <c:spPr>
            <a:noFill/>
            <a:ln w="0">
              <a:noFill/>
            </a:ln>
          </c:spPr>
        </c:title>
        <c:numFmt formatCode="[$-409]mm/dd/yyyy" sourceLinked="1"/>
        <c:majorTickMark val="none"/>
        <c:minorTickMark val="none"/>
        <c:tickLblPos val="nextTo"/>
        <c:spPr>
          <a:ln w="9360">
            <a:solidFill>
              <a:srgbClr val="bfbfbf"/>
            </a:solidFill>
            <a:round/>
          </a:ln>
        </c:spPr>
        <c:txPr>
          <a:bodyPr/>
          <a:lstStyle/>
          <a:p>
            <a:pPr>
              <a:defRPr b="0" sz="900" spc="-1" strike="noStrike">
                <a:solidFill>
                  <a:srgbClr val="595959"/>
                </a:solidFill>
                <a:latin typeface="Calibri"/>
                <a:ea typeface="DejaVu Sans"/>
              </a:defRPr>
            </a:pPr>
          </a:p>
        </c:txPr>
        <c:crossAx val="35974176"/>
        <c:auto val="1"/>
        <c:lblAlgn val="ctr"/>
        <c:lblOffset val="100"/>
        <c:noMultiLvlLbl val="0"/>
      </c:catAx>
      <c:valAx>
        <c:axId val="35974176"/>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ea typeface="DejaVu Sans"/>
                  </a:defRPr>
                </a:pPr>
                <a:r>
                  <a:rPr b="0" lang="en-US" sz="2400" spc="-1" strike="noStrike">
                    <a:solidFill>
                      <a:srgbClr val="000000"/>
                    </a:solidFill>
                    <a:latin typeface="Calibri"/>
                    <a:ea typeface="DejaVu Sans"/>
                  </a:rPr>
                  <a:t>Signal Amplitude</a:t>
                </a:r>
              </a:p>
            </c:rich>
          </c:tx>
          <c:overlay val="0"/>
          <c:spPr>
            <a:noFill/>
            <a:ln w="0">
              <a:noFill/>
            </a:ln>
          </c:spPr>
        </c:title>
        <c:numFmt formatCode="General" sourceLinked="1"/>
        <c:majorTickMark val="none"/>
        <c:minorTickMark val="none"/>
        <c:tickLblPos val="nextTo"/>
        <c:spPr>
          <a:ln w="9360">
            <a:solidFill>
              <a:srgbClr val="bfbfbf"/>
            </a:solidFill>
            <a:round/>
          </a:ln>
        </c:spPr>
        <c:txPr>
          <a:bodyPr/>
          <a:lstStyle/>
          <a:p>
            <a:pPr>
              <a:defRPr b="0" sz="1800" spc="-1" strike="noStrike">
                <a:solidFill>
                  <a:srgbClr val="000000"/>
                </a:solidFill>
                <a:latin typeface="Calibri"/>
                <a:ea typeface="DejaVu Sans"/>
              </a:defRPr>
            </a:pPr>
          </a:p>
        </c:txPr>
        <c:crossAx val="28386990"/>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4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392275090663"/>
          <c:y val="0.127596006704073"/>
          <c:w val="0.860138943505047"/>
          <c:h val="0.70378197187204"/>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46792859"/>
        <c:axId val="34091973"/>
      </c:scatterChart>
      <c:valAx>
        <c:axId val="46792859"/>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34091973"/>
        <c:crosses val="min"/>
        <c:crossBetween val="midCat"/>
      </c:valAx>
      <c:valAx>
        <c:axId val="34091973"/>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46792859"/>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E9945AF-553E-4B22-81D1-27424039A5D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6ECCA10-6CC0-4A2D-9EA8-D8D5D48D6B74}"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82CAF9EF-A376-4A1A-9710-13C635C8656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DDFC955-A19A-41BE-B90D-77FAA37043C2}"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A160A30-2D16-4765-A6DE-A09B16B7035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DB39142-1B17-4ADE-B52D-6F41EA69397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0D7EF0F-12E0-4659-880D-6F03C1E2E61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3AE0664-0BB8-44D0-8AF2-5AD682A6C96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C1E0359-16CF-476A-B205-A69741F7AC5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4365719-C951-4F84-B6E7-A857CC6BD68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80CB481-97B8-4290-805D-7B281D0CC41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65CCA98-1D10-4FAE-89B1-FD82C1062F5A}"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8760" cy="1164240"/>
          </a:xfrm>
          <a:prstGeom prst="rect">
            <a:avLst/>
          </a:prstGeom>
          <a:noFill/>
          <a:ln w="0">
            <a:noFill/>
          </a:ln>
        </p:spPr>
        <p:txBody>
          <a:bodyPr lIns="428400" rIns="428400" tIns="214200" bIns="2142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23590440" y="20339640"/>
            <a:ext cx="7675200" cy="1164240"/>
          </a:xfrm>
          <a:prstGeom prst="rect">
            <a:avLst/>
          </a:prstGeom>
          <a:noFill/>
          <a:ln w="0">
            <a:noFill/>
          </a:ln>
        </p:spPr>
        <p:txBody>
          <a:bodyPr lIns="428400" rIns="428400" tIns="214200" bIns="214200" anchor="ctr">
            <a:noAutofit/>
          </a:bodyPr>
          <a:lstStyle>
            <a:lvl1pPr indent="0" algn="r">
              <a:lnSpc>
                <a:spcPct val="100000"/>
              </a:lnSpc>
              <a:buNone/>
              <a:tabLst>
                <a:tab algn="l" pos="0"/>
              </a:tabLst>
              <a:defRPr b="0" lang="en-US" sz="5600" spc="-1" strike="noStrike">
                <a:solidFill>
                  <a:srgbClr val="8b8b8b"/>
                </a:solidFill>
                <a:latin typeface="Calibri"/>
              </a:defRPr>
            </a:lvl1pPr>
          </a:lstStyle>
          <a:p>
            <a:pPr indent="0" algn="r">
              <a:lnSpc>
                <a:spcPct val="100000"/>
              </a:lnSpc>
              <a:buNone/>
              <a:tabLst>
                <a:tab algn="l" pos="0"/>
              </a:tabLst>
            </a:pPr>
            <a:fld id="{7EAECC2C-E359-4854-82A2-88ADA9B7FF67}" type="slidenum">
              <a:rPr b="0" lang="en-US" sz="5600" spc="-1" strike="noStrike">
                <a:solidFill>
                  <a:srgbClr val="8b8b8b"/>
                </a:solidFill>
                <a:latin typeface="Calibri"/>
              </a:rPr>
              <a:t>&lt;number&gt;</a:t>
            </a:fld>
            <a:endParaRPr b="0" lang="en-US" sz="5600" spc="-1" strike="noStrike">
              <a:solidFill>
                <a:srgbClr val="000000"/>
              </a:solidFill>
              <a:latin typeface="Times New Roman"/>
            </a:endParaRPr>
          </a:p>
        </p:txBody>
      </p:sp>
      <p:sp>
        <p:nvSpPr>
          <p:cNvPr id="2" name="PlaceHolder 3"/>
          <p:cNvSpPr>
            <a:spLocks noGrp="1"/>
          </p:cNvSpPr>
          <p:nvPr>
            <p:ph type="dt" idx="3"/>
          </p:nvPr>
        </p:nvSpPr>
        <p:spPr>
          <a:xfrm>
            <a:off x="1645920" y="20339640"/>
            <a:ext cx="7675200" cy="1164240"/>
          </a:xfrm>
          <a:prstGeom prst="rect">
            <a:avLst/>
          </a:prstGeom>
          <a:noFill/>
          <a:ln w="0">
            <a:noFill/>
          </a:ln>
        </p:spPr>
        <p:txBody>
          <a:bodyPr lIns="428400" rIns="428400" tIns="214200" bIns="2142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chart" Target="../charts/chart40.xml"/><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chart" Target="../charts/chart41.xml"/><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42.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 descr=""/>
          <p:cNvPicPr/>
          <p:nvPr/>
        </p:nvPicPr>
        <p:blipFill>
          <a:blip r:embed="rId1"/>
          <a:stretch/>
        </p:blipFill>
        <p:spPr>
          <a:xfrm>
            <a:off x="24332040" y="11873160"/>
            <a:ext cx="8127000" cy="5301000"/>
          </a:xfrm>
          <a:prstGeom prst="rect">
            <a:avLst/>
          </a:prstGeom>
          <a:ln w="0">
            <a:noFill/>
          </a:ln>
        </p:spPr>
      </p:pic>
      <p:sp>
        <p:nvSpPr>
          <p:cNvPr id="42" name=""/>
          <p:cNvSpPr/>
          <p:nvPr/>
        </p:nvSpPr>
        <p:spPr>
          <a:xfrm>
            <a:off x="18313920" y="17601120"/>
            <a:ext cx="5691240" cy="38840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4 (top)</a:t>
            </a:r>
            <a:r>
              <a:rPr b="0" lang="en-US" sz="1800" spc="-1" strike="noStrike">
                <a:solidFill>
                  <a:srgbClr val="000000"/>
                </a:solidFill>
                <a:latin typeface="Arial"/>
                <a:ea typeface="DejaVu Sans"/>
              </a:rPr>
              <a:t>: A demonstrative diagram showing how a distance based trigger determination is made. Vectors for predetermined actions are decided on by manual configuration or software. The scalar distance between the measured value and preset actions is taken, and the action with the lowest distance is activated.</a:t>
            </a:r>
            <a:endParaRPr b="0" lang="en-US" sz="1800" spc="-1" strike="noStrike">
              <a:solidFill>
                <a:srgbClr val="000000"/>
              </a:solidFill>
              <a:latin typeface="Arial"/>
            </a:endParaRPr>
          </a:p>
          <a:p>
            <a:pPr>
              <a:lnSpc>
                <a:spcPct val="115000"/>
              </a:lnSpc>
            </a:pPr>
            <a:r>
              <a:rPr b="1" lang="en-US" sz="1800" spc="-1" strike="noStrike">
                <a:solidFill>
                  <a:srgbClr val="000000"/>
                </a:solidFill>
                <a:latin typeface="Arial"/>
                <a:ea typeface="DejaVu Sans"/>
              </a:rPr>
              <a:t>Figure 5 (bottom)</a:t>
            </a:r>
            <a:r>
              <a:rPr b="0" lang="en-US" sz="1800" spc="-1" strike="noStrike">
                <a:solidFill>
                  <a:srgbClr val="000000"/>
                </a:solidFill>
                <a:latin typeface="Arial"/>
                <a:ea typeface="DejaVu Sans"/>
              </a:rPr>
              <a:t>: Example of measured signal amplitudes to show how threshold based triggers are determined. Each color represents a different muscle group being measured from the same location by the same hardware.</a:t>
            </a:r>
            <a:endParaRPr b="0" lang="en-US" sz="1800" spc="-1" strike="noStrike">
              <a:solidFill>
                <a:srgbClr val="000000"/>
              </a:solidFill>
              <a:latin typeface="Arial"/>
            </a:endParaRPr>
          </a:p>
        </p:txBody>
      </p:sp>
      <p:sp>
        <p:nvSpPr>
          <p:cNvPr id="43" name=""/>
          <p:cNvSpPr/>
          <p:nvPr/>
        </p:nvSpPr>
        <p:spPr>
          <a:xfrm>
            <a:off x="457200" y="457200"/>
            <a:ext cx="32001840" cy="21029040"/>
          </a:xfrm>
          <a:prstGeom prst="rect">
            <a:avLst/>
          </a:prstGeom>
          <a:no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4" name=""/>
          <p:cNvSpPr/>
          <p:nvPr/>
        </p:nvSpPr>
        <p:spPr>
          <a:xfrm>
            <a:off x="228600" y="321840"/>
            <a:ext cx="32459040" cy="1276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7100" spc="-1" strike="noStrike">
                <a:solidFill>
                  <a:srgbClr val="000000"/>
                </a:solidFill>
                <a:latin typeface="Arial"/>
                <a:ea typeface="DejaVu Sans"/>
              </a:rPr>
              <a:t>Motorized Robotic Hand Controlled Hand by Surface Electromyography (sEMG)</a:t>
            </a:r>
            <a:endParaRPr b="0" lang="en-US" sz="7100" spc="-1" strike="noStrike">
              <a:solidFill>
                <a:srgbClr val="000000"/>
              </a:solidFill>
              <a:latin typeface="Arial"/>
            </a:endParaRPr>
          </a:p>
        </p:txBody>
      </p:sp>
      <p:sp>
        <p:nvSpPr>
          <p:cNvPr id="45" name=""/>
          <p:cNvSpPr/>
          <p:nvPr/>
        </p:nvSpPr>
        <p:spPr>
          <a:xfrm>
            <a:off x="586800" y="1595160"/>
            <a:ext cx="17699400" cy="596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
        <p:nvSpPr>
          <p:cNvPr id="46" name=""/>
          <p:cNvSpPr/>
          <p:nvPr/>
        </p:nvSpPr>
        <p:spPr>
          <a:xfrm>
            <a:off x="457200" y="2194560"/>
            <a:ext cx="11688840" cy="48916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Abstract</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The objective of this project was to collect muscle signals from skin level probes, so that a user could move their physical hand to control a remote, motorized hand. This required consideration of how the signals should be processed, while also solving unique physical challenges. The human body acts as a large antenna for interfering signals, and coupled with thick skin interfering with measured nerve signals, specialized hardware was required. Because this is a medical device, considerations of safety had to be made as well. Commercial products were used to streamline the design process, a powerful microcontroller with DSP capability was chosen early to reduce processing limitations, and discrete instrumentation amplifiers were used to guarantee high gain and low signal distortion. The final product is cheap, can acquire tens of microvolts, and has almost no common mode interference. Multiple digital methods were created to determine which finger was active, centered around signal amplitude as opposed to frequency analysis. This product fully meets the hardware demands of the highly sensitive realm of bio-informatics with absolutely no invasive procedures or special environments necessary</a:t>
            </a:r>
            <a:endParaRPr b="0" lang="en-US" sz="2000" spc="-1" strike="noStrike">
              <a:solidFill>
                <a:srgbClr val="000000"/>
              </a:solidFill>
              <a:latin typeface="Arial"/>
            </a:endParaRPr>
          </a:p>
        </p:txBody>
      </p:sp>
      <p:graphicFrame>
        <p:nvGraphicFramePr>
          <p:cNvPr id="47" name=""/>
          <p:cNvGraphicFramePr/>
          <p:nvPr/>
        </p:nvGraphicFramePr>
        <p:xfrm>
          <a:off x="24231600" y="7315200"/>
          <a:ext cx="8120880" cy="4557960"/>
        </p:xfrm>
        <a:graphic>
          <a:graphicData uri="http://schemas.openxmlformats.org/drawingml/2006/chart">
            <c:chart xmlns:c="http://schemas.openxmlformats.org/drawingml/2006/chart" xmlns:r="http://schemas.openxmlformats.org/officeDocument/2006/relationships" r:id="rId2"/>
          </a:graphicData>
        </a:graphic>
      </p:graphicFrame>
      <p:sp>
        <p:nvSpPr>
          <p:cNvPr id="48" name=""/>
          <p:cNvSpPr/>
          <p:nvPr/>
        </p:nvSpPr>
        <p:spPr>
          <a:xfrm>
            <a:off x="21945600" y="1600200"/>
            <a:ext cx="10513440" cy="411264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pPr>
            <a:r>
              <a:rPr b="0" lang="en-US" sz="3200" spc="-1" strike="noStrike">
                <a:solidFill>
                  <a:srgbClr val="000000"/>
                </a:solidFill>
                <a:latin typeface="Arial"/>
                <a:ea typeface="DejaVu Sans"/>
              </a:rPr>
              <a:t>Block Diagram</a:t>
            </a:r>
            <a:endParaRPr b="0" lang="en-US" sz="3200" spc="-1" strike="noStrike">
              <a:solidFill>
                <a:srgbClr val="000000"/>
              </a:solidFill>
              <a:latin typeface="Arial"/>
            </a:endParaRPr>
          </a:p>
        </p:txBody>
      </p:sp>
      <p:sp>
        <p:nvSpPr>
          <p:cNvPr id="49" name=""/>
          <p:cNvSpPr/>
          <p:nvPr/>
        </p:nvSpPr>
        <p:spPr>
          <a:xfrm>
            <a:off x="22174200" y="3202200"/>
            <a:ext cx="1371240" cy="91224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Surface sEMG</a:t>
            </a:r>
            <a:endParaRPr b="0" lang="en-US" sz="2400" spc="-1" strike="noStrike">
              <a:solidFill>
                <a:srgbClr val="000000"/>
              </a:solidFill>
              <a:latin typeface="Arial"/>
            </a:endParaRPr>
          </a:p>
        </p:txBody>
      </p:sp>
      <p:sp>
        <p:nvSpPr>
          <p:cNvPr id="50" name=""/>
          <p:cNvSpPr/>
          <p:nvPr/>
        </p:nvSpPr>
        <p:spPr>
          <a:xfrm>
            <a:off x="24066720" y="2286000"/>
            <a:ext cx="2643120" cy="274140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pPr>
            <a:r>
              <a:rPr b="0" lang="en-US" sz="2400" spc="-1" strike="noStrike">
                <a:solidFill>
                  <a:srgbClr val="000000"/>
                </a:solidFill>
                <a:latin typeface="Arial"/>
                <a:ea typeface="DejaVu Sans"/>
              </a:rPr>
              <a:t>Amplifier</a:t>
            </a:r>
            <a:endParaRPr b="0" lang="en-US" sz="2400" spc="-1" strike="noStrike">
              <a:solidFill>
                <a:srgbClr val="000000"/>
              </a:solidFill>
              <a:latin typeface="Arial"/>
            </a:endParaRPr>
          </a:p>
        </p:txBody>
      </p:sp>
      <p:sp>
        <p:nvSpPr>
          <p:cNvPr id="51" name=""/>
          <p:cNvSpPr/>
          <p:nvPr/>
        </p:nvSpPr>
        <p:spPr>
          <a:xfrm>
            <a:off x="27203400" y="1828800"/>
            <a:ext cx="3198240" cy="365544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pPr>
            <a:r>
              <a:rPr b="0" lang="en-US" sz="2400" spc="-1" strike="noStrike">
                <a:solidFill>
                  <a:srgbClr val="000000"/>
                </a:solidFill>
                <a:latin typeface="Arial"/>
                <a:ea typeface="DejaVu Sans"/>
              </a:rPr>
              <a:t>MCU (Teensy 4.1)</a:t>
            </a:r>
            <a:endParaRPr b="0" lang="en-US" sz="2400" spc="-1" strike="noStrike">
              <a:solidFill>
                <a:srgbClr val="000000"/>
              </a:solidFill>
              <a:latin typeface="Arial"/>
            </a:endParaRPr>
          </a:p>
        </p:txBody>
      </p:sp>
      <p:sp>
        <p:nvSpPr>
          <p:cNvPr id="52" name=""/>
          <p:cNvSpPr/>
          <p:nvPr/>
        </p:nvSpPr>
        <p:spPr>
          <a:xfrm>
            <a:off x="30861000" y="3200400"/>
            <a:ext cx="1369440" cy="82044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pPr>
            <a:r>
              <a:rPr b="0" lang="en-US" sz="2400" spc="-1" strike="noStrike">
                <a:solidFill>
                  <a:srgbClr val="000000"/>
                </a:solidFill>
                <a:latin typeface="Arial"/>
                <a:ea typeface="DejaVu Sans"/>
              </a:rPr>
              <a:t>Robotic Hand</a:t>
            </a:r>
            <a:endParaRPr b="0" lang="en-US" sz="2400" spc="-1" strike="noStrike">
              <a:solidFill>
                <a:srgbClr val="000000"/>
              </a:solidFill>
              <a:latin typeface="Arial"/>
            </a:endParaRPr>
          </a:p>
        </p:txBody>
      </p:sp>
      <p:sp>
        <p:nvSpPr>
          <p:cNvPr id="53" name=""/>
          <p:cNvSpPr/>
          <p:nvPr/>
        </p:nvSpPr>
        <p:spPr>
          <a:xfrm>
            <a:off x="27432000" y="3337560"/>
            <a:ext cx="2675520" cy="7750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Normalize, Rectify, and Amplify ADC Input</a:t>
            </a:r>
            <a:endParaRPr b="0" lang="en-US" sz="1800" spc="-1" strike="noStrike">
              <a:solidFill>
                <a:srgbClr val="000000"/>
              </a:solidFill>
              <a:latin typeface="Arial"/>
            </a:endParaRPr>
          </a:p>
        </p:txBody>
      </p:sp>
      <p:sp>
        <p:nvSpPr>
          <p:cNvPr id="54" name=""/>
          <p:cNvSpPr/>
          <p:nvPr/>
        </p:nvSpPr>
        <p:spPr>
          <a:xfrm>
            <a:off x="27432000" y="4572360"/>
            <a:ext cx="2675520" cy="683280"/>
          </a:xfrm>
          <a:prstGeom prst="rect">
            <a:avLst/>
          </a:prstGeom>
          <a:noFill/>
          <a:ln w="38160">
            <a:solidFill>
              <a:srgbClr val="fc5c00"/>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Finger Detection Algorithm</a:t>
            </a:r>
            <a:endParaRPr b="0" lang="en-US" sz="1800" spc="-1" strike="noStrike">
              <a:solidFill>
                <a:srgbClr val="000000"/>
              </a:solidFill>
              <a:latin typeface="Arial"/>
            </a:endParaRPr>
          </a:p>
        </p:txBody>
      </p:sp>
      <p:sp>
        <p:nvSpPr>
          <p:cNvPr id="55" name=""/>
          <p:cNvSpPr/>
          <p:nvPr/>
        </p:nvSpPr>
        <p:spPr>
          <a:xfrm>
            <a:off x="27432000" y="2286360"/>
            <a:ext cx="2675520" cy="6832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Capture 1000 Samples at 40kHz with ADC</a:t>
            </a:r>
            <a:endParaRPr b="0" lang="en-US" sz="1800" spc="-1" strike="noStrike">
              <a:solidFill>
                <a:srgbClr val="000000"/>
              </a:solidFill>
              <a:latin typeface="Arial"/>
            </a:endParaRPr>
          </a:p>
        </p:txBody>
      </p:sp>
      <p:sp>
        <p:nvSpPr>
          <p:cNvPr id="56"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57"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58" name=""/>
          <p:cNvSpPr/>
          <p:nvPr/>
        </p:nvSpPr>
        <p:spPr>
          <a:xfrm>
            <a:off x="23545800" y="3657960"/>
            <a:ext cx="5209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59"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60"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61" name=""/>
          <p:cNvSpPr/>
          <p:nvPr/>
        </p:nvSpPr>
        <p:spPr>
          <a:xfrm>
            <a:off x="24231600" y="2743200"/>
            <a:ext cx="2283840" cy="91224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Protected Inputs to Instrumentation Amplifier IC</a:t>
            </a:r>
            <a:endParaRPr b="0" lang="en-US" sz="1800" spc="-1" strike="noStrike">
              <a:solidFill>
                <a:srgbClr val="000000"/>
              </a:solidFill>
              <a:latin typeface="Arial"/>
            </a:endParaRPr>
          </a:p>
        </p:txBody>
      </p:sp>
      <p:sp>
        <p:nvSpPr>
          <p:cNvPr id="62" name=""/>
          <p:cNvSpPr/>
          <p:nvPr/>
        </p:nvSpPr>
        <p:spPr>
          <a:xfrm>
            <a:off x="24231600" y="3886200"/>
            <a:ext cx="2283840" cy="9118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pPr>
            <a:r>
              <a:rPr b="0" lang="en-US" sz="1800" spc="-1" strike="noStrike">
                <a:solidFill>
                  <a:srgbClr val="000000"/>
                </a:solidFill>
                <a:latin typeface="Arial"/>
                <a:ea typeface="DejaVu Sans"/>
              </a:rPr>
              <a:t>AC Coupled and Buffered Output</a:t>
            </a:r>
            <a:endParaRPr b="0" lang="en-US" sz="1800" spc="-1" strike="noStrike">
              <a:solidFill>
                <a:srgbClr val="000000"/>
              </a:solidFill>
              <a:latin typeface="Arial"/>
            </a:endParaRPr>
          </a:p>
        </p:txBody>
      </p:sp>
      <p:sp>
        <p:nvSpPr>
          <p:cNvPr id="63"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64"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65"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66" name=""/>
          <p:cNvSpPr/>
          <p:nvPr/>
        </p:nvSpPr>
        <p:spPr>
          <a:xfrm>
            <a:off x="457200" y="7315200"/>
            <a:ext cx="11658600" cy="96012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Hardware/Software Overview</a:t>
            </a:r>
            <a:endParaRPr b="0" lang="en-US" sz="32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3 batteries are used to power the system, with only 2 required.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The software was developed in Arduino IDE using built in libraries from Arduino and Teensy. The signal gets acquired by the onboard ADC of the Teensy set to 10 bits and 4.5us acquisition times per sample. At the beginning of the loop, 1000 samples are acquired at 40kHz, equal to a window of 25ms. These input go into a first order chebyshev low pass filter, and the exponential gain is calculated. The highest value from each probe in that window is found, and considered the peak. These peaks are only reset every 250ms, which was found to be the maximum time between Motor Unit Action Potentials (MUAPs). There are two ways to determine what finger/muscle is correlated to the peak signals. The first method, as illustrated by Figure 4</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and the control diagram in Figure 7, is determining if the peak is within the bounds of a known signal. If it is below the max, and above the minimum, the finger group is considered active by the software and hand control begins. The second method, as illustrated by Figure 4, is using the two peak amplitudes as x and y dimensions of a vector. By calculating the distance between that vector, and the known states of the hand, the software will consider the shortest distance to indicate that a specific finger group is active. Hand control can be sophisticated, because the software needs to track the position of each servo and create a digital memory of how the hand moves. The control is illustrated in Figure 7. Essentially, if a finger is considered active, it needs to move to the new state. Sometimes, it is already in that state, in which case a new movement needs to be avoided. When the movement finishes, the software needs to report that it is finished, and the finger will be considered inactive again until the detection algorithm reports a new movement.</a:t>
            </a:r>
            <a:endParaRPr b="0" lang="en-US" sz="1800" spc="-1" strike="noStrike">
              <a:solidFill>
                <a:srgbClr val="000000"/>
              </a:solidFill>
              <a:latin typeface="Arial"/>
            </a:endParaRPr>
          </a:p>
        </p:txBody>
      </p:sp>
      <p:sp>
        <p:nvSpPr>
          <p:cNvPr id="67" name=""/>
          <p:cNvSpPr/>
          <p:nvPr/>
        </p:nvSpPr>
        <p:spPr>
          <a:xfrm>
            <a:off x="457200" y="17145000"/>
            <a:ext cx="17830440" cy="4798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3200" spc="-1" strike="noStrike">
                <a:solidFill>
                  <a:srgbClr val="000000"/>
                </a:solidFill>
                <a:latin typeface="Arial"/>
                <a:ea typeface="DejaVu Sans"/>
              </a:rPr>
              <a:t>Conclusion</a:t>
            </a:r>
            <a:endParaRPr b="0" lang="en-US" sz="3200" spc="-1" strike="noStrike">
              <a:solidFill>
                <a:srgbClr val="000000"/>
              </a:solidFill>
              <a:latin typeface="Arial"/>
            </a:endParaRPr>
          </a:p>
          <a:p>
            <a:pPr>
              <a:lnSpc>
                <a:spcPct val="115000"/>
              </a:lnSpc>
            </a:pPr>
            <a:r>
              <a:rPr b="0" lang="en-US" sz="2000" spc="-1" strike="noStrike">
                <a:solidFill>
                  <a:srgbClr val="000000"/>
                </a:solidFill>
                <a:latin typeface="Arial"/>
                <a:ea typeface="DejaVu Sans"/>
              </a:rPr>
              <a:t>This project faced multiple challenges to reach its current state. The greatest challenge was common mode interference, which stemmed from implementing our amplifiers using multiple components, and on breadboards. The first idea was to implement a 60Hz filter, which ultimately removed important signals and didn’t improve the acquired signal. This was solved with the first revision of the PCB amplifier which improved isolation and controlled ground loops, which was further refined in the second revision. The second challenge was distinguishing between signals. While the hardware amplifies microvolts to millivolts, the smaller readings from the thumb and pinky, for example, were hard to differentiate in software. The current product is able to reliably acquire signals, detect small and large muscular pulses, and react to large impulses by opening and closing the motorized hand. Ideally, many more fingers should be detected, and most crucially it needs to be a reliable detection. A few methods were theorized but didn’t get tested. The first would be to increase the number of probes placed, which would help differentiate which signal was active. A frequency based analysis of the input signals has potential, but the implementation of that is outside of the scope of the project members expertise [2]. If this project were to be continued, a more detailed analysis of the signals in the frequency domain would be conducted to determine if they would improve the final product, and a software method to automatically calibrate the hand trigger determinations would enter the final product</a:t>
            </a:r>
            <a:endParaRPr b="0" lang="en-US" sz="2000" spc="-1" strike="noStrike">
              <a:solidFill>
                <a:srgbClr val="000000"/>
              </a:solidFill>
              <a:latin typeface="Arial"/>
            </a:endParaRPr>
          </a:p>
        </p:txBody>
      </p:sp>
      <p:sp>
        <p:nvSpPr>
          <p:cNvPr id="68" name=""/>
          <p:cNvSpPr/>
          <p:nvPr/>
        </p:nvSpPr>
        <p:spPr>
          <a:xfrm>
            <a:off x="24005160" y="18745200"/>
            <a:ext cx="8453880" cy="27432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2400" spc="-1" strike="noStrike">
                <a:solidFill>
                  <a:srgbClr val="000000"/>
                </a:solidFill>
                <a:latin typeface="Arial"/>
                <a:ea typeface="DejaVu Sans"/>
              </a:rPr>
              <a:t>References</a:t>
            </a:r>
            <a:endParaRPr b="0" lang="en-US" sz="24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[1] 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600" spc="-1" strike="noStrike">
              <a:solidFill>
                <a:srgbClr val="000000"/>
              </a:solidFill>
              <a:latin typeface="Arial"/>
            </a:endParaRPr>
          </a:p>
          <a:p>
            <a:pPr marL="228600">
              <a:lnSpc>
                <a:spcPct val="115000"/>
              </a:lnSpc>
            </a:pPr>
            <a:r>
              <a:rPr b="0" lang="en-US" sz="1600" spc="-1" strike="noStrike">
                <a:solidFill>
                  <a:srgbClr val="000000"/>
                </a:solidFill>
                <a:latin typeface="Arial"/>
                <a:ea typeface="DejaVu Sans"/>
              </a:rPr>
              <a:t>[2] Z. Li, Q. Ding, X. Zhao, J. Han and G. Liu, "Wavelet-based detection on MUAPs decomposed from sEMG under different levels of muscle isometric contraction," 2017 IEEE International Conference on Robotics and Biomimetics (ROBIO), Macau, Macao, 2017, pp. 965-970, doi: 10.1109/ROBIO.2017.8324542. </a:t>
            </a:r>
            <a:endParaRPr b="0" lang="en-US" sz="16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endParaRPr b="0" lang="en-US" sz="2400" spc="-1" strike="noStrike">
              <a:solidFill>
                <a:srgbClr val="000000"/>
              </a:solidFill>
              <a:latin typeface="Arial"/>
            </a:endParaRPr>
          </a:p>
          <a:p>
            <a:pPr marL="228600">
              <a:lnSpc>
                <a:spcPct val="115000"/>
              </a:lnSpc>
            </a:pPr>
            <a:r>
              <a:rPr b="0" lang="en-US" sz="2400" spc="-1" strike="noStrike">
                <a:solidFill>
                  <a:srgbClr val="000000"/>
                </a:solidFill>
                <a:latin typeface="Arial"/>
                <a:ea typeface="DejaVu Sans"/>
              </a:rPr>
              <a:t> </a:t>
            </a:r>
            <a:endParaRPr b="0" lang="en-US" sz="2400" spc="-1" strike="noStrike">
              <a:solidFill>
                <a:srgbClr val="000000"/>
              </a:solidFill>
              <a:latin typeface="Arial"/>
            </a:endParaRPr>
          </a:p>
        </p:txBody>
      </p:sp>
      <p:pic>
        <p:nvPicPr>
          <p:cNvPr id="69" name="" descr=""/>
          <p:cNvPicPr/>
          <p:nvPr/>
        </p:nvPicPr>
        <p:blipFill>
          <a:blip r:embed="rId3"/>
          <a:stretch/>
        </p:blipFill>
        <p:spPr>
          <a:xfrm>
            <a:off x="12801600" y="2286000"/>
            <a:ext cx="8685720" cy="4388040"/>
          </a:xfrm>
          <a:prstGeom prst="rect">
            <a:avLst/>
          </a:prstGeom>
          <a:ln w="0">
            <a:noFill/>
          </a:ln>
        </p:spPr>
      </p:pic>
      <p:sp>
        <p:nvSpPr>
          <p:cNvPr id="70" name=""/>
          <p:cNvSpPr/>
          <p:nvPr/>
        </p:nvSpPr>
        <p:spPr>
          <a:xfrm>
            <a:off x="21945600" y="5796360"/>
            <a:ext cx="10513440" cy="12898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Figure 2: </a:t>
            </a: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solidFill>
                <a:srgbClr val="000000"/>
              </a:solidFill>
              <a:latin typeface="Arial"/>
            </a:endParaRPr>
          </a:p>
        </p:txBody>
      </p:sp>
      <p:sp>
        <p:nvSpPr>
          <p:cNvPr id="71" name=""/>
          <p:cNvSpPr/>
          <p:nvPr/>
        </p:nvSpPr>
        <p:spPr>
          <a:xfrm>
            <a:off x="12802320" y="6674400"/>
            <a:ext cx="8914680" cy="69660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a:t>
            </a:r>
            <a:r>
              <a:rPr b="1" lang="en-US" sz="1800" spc="-1" strike="noStrike">
                <a:solidFill>
                  <a:srgbClr val="000000"/>
                </a:solidFill>
                <a:latin typeface="Arial"/>
                <a:ea typeface="DejaVu Sans"/>
              </a:rPr>
              <a:t>igure 1</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 render of the revision 2 amplifier PCB, altered for clarity. Large silkscreen text is used to emphasize separate regions of the board</a:t>
            </a:r>
            <a:endParaRPr b="0" lang="en-US" sz="1800" spc="-1" strike="noStrike">
              <a:solidFill>
                <a:srgbClr val="000000"/>
              </a:solidFill>
              <a:latin typeface="Arial"/>
            </a:endParaRPr>
          </a:p>
        </p:txBody>
      </p:sp>
      <p:sp>
        <p:nvSpPr>
          <p:cNvPr id="72" name=""/>
          <p:cNvSpPr/>
          <p:nvPr/>
        </p:nvSpPr>
        <p:spPr>
          <a:xfrm>
            <a:off x="5097960" y="21945600"/>
            <a:ext cx="12045960" cy="205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solidFill>
                <a:srgbClr val="000000"/>
              </a:solidFill>
              <a:latin typeface="Arial"/>
            </a:endParaRPr>
          </a:p>
        </p:txBody>
      </p:sp>
      <p:pic>
        <p:nvPicPr>
          <p:cNvPr id="73" name="" descr=""/>
          <p:cNvPicPr/>
          <p:nvPr/>
        </p:nvPicPr>
        <p:blipFill>
          <a:blip r:embed="rId4"/>
          <a:srcRect l="953" t="1267" r="10576" b="1290"/>
          <a:stretch/>
        </p:blipFill>
        <p:spPr>
          <a:xfrm rot="5400000">
            <a:off x="11616840" y="8353800"/>
            <a:ext cx="7106400" cy="5486040"/>
          </a:xfrm>
          <a:prstGeom prst="rect">
            <a:avLst/>
          </a:prstGeom>
          <a:ln w="0">
            <a:noFill/>
          </a:ln>
        </p:spPr>
      </p:pic>
      <p:sp>
        <p:nvSpPr>
          <p:cNvPr id="74" name=""/>
          <p:cNvSpPr/>
          <p:nvPr/>
        </p:nvSpPr>
        <p:spPr>
          <a:xfrm>
            <a:off x="24917400" y="7346520"/>
            <a:ext cx="7085880" cy="882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800" spc="-1" strike="noStrike">
                <a:solidFill>
                  <a:srgbClr val="000000"/>
                </a:solidFill>
                <a:latin typeface="Arial"/>
                <a:ea typeface="DejaVu Sans"/>
              </a:rPr>
              <a:t>Recorded Vs Processed Signal From Probe</a:t>
            </a:r>
            <a:endParaRPr b="0" lang="en-US" sz="2800" spc="-1" strike="noStrike">
              <a:solidFill>
                <a:srgbClr val="000000"/>
              </a:solidFill>
              <a:latin typeface="Arial"/>
            </a:endParaRPr>
          </a:p>
        </p:txBody>
      </p:sp>
      <p:sp>
        <p:nvSpPr>
          <p:cNvPr id="75" name=""/>
          <p:cNvSpPr/>
          <p:nvPr/>
        </p:nvSpPr>
        <p:spPr>
          <a:xfrm>
            <a:off x="24231600" y="17145000"/>
            <a:ext cx="8227440" cy="160020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pPr>
            <a:r>
              <a:rPr b="1" lang="en-US" sz="1800" spc="-1" strike="noStrike">
                <a:solidFill>
                  <a:srgbClr val="000000"/>
                </a:solidFill>
                <a:latin typeface="Arial"/>
                <a:ea typeface="DejaVu Sans"/>
              </a:rPr>
              <a:t>Figure 6 (top): </a:t>
            </a:r>
            <a:r>
              <a:rPr b="0" lang="en-US" sz="1800" spc="-1" strike="noStrike">
                <a:solidFill>
                  <a:srgbClr val="000000"/>
                </a:solidFill>
                <a:latin typeface="Arial"/>
                <a:ea typeface="DejaVu Sans"/>
              </a:rPr>
              <a:t>Graph displaying the output of the amplifier in blue, and the processed signal in orange. The rectification is the most prominent component, but digital filtering and gain also occur. </a:t>
            </a:r>
            <a:endParaRPr b="0" lang="en-US" sz="1800" spc="-1" strike="noStrike">
              <a:solidFill>
                <a:srgbClr val="000000"/>
              </a:solidFill>
              <a:latin typeface="Arial"/>
            </a:endParaRPr>
          </a:p>
          <a:p>
            <a:pPr marL="228600">
              <a:lnSpc>
                <a:spcPct val="115000"/>
              </a:lnSpc>
            </a:pPr>
            <a:r>
              <a:rPr b="1" lang="en-US" sz="1800" spc="-1" strike="noStrike">
                <a:solidFill>
                  <a:srgbClr val="000000"/>
                </a:solidFill>
                <a:latin typeface="Arial"/>
                <a:ea typeface="DejaVu Sans"/>
              </a:rPr>
              <a:t>Figure 7 (bottom):  </a:t>
            </a:r>
            <a:r>
              <a:rPr b="0" lang="en-US" sz="1800" spc="-1" strike="noStrike">
                <a:solidFill>
                  <a:srgbClr val="000000"/>
                </a:solidFill>
                <a:latin typeface="Arial"/>
                <a:ea typeface="DejaVu Sans"/>
              </a:rPr>
              <a:t>Signal processing and control flow for amplitude threshold based motor control  </a:t>
            </a:r>
            <a:endParaRPr b="0" lang="en-US" sz="1800" spc="-1" strike="noStrike">
              <a:solidFill>
                <a:srgbClr val="000000"/>
              </a:solidFill>
              <a:latin typeface="Arial"/>
            </a:endParaRPr>
          </a:p>
        </p:txBody>
      </p:sp>
      <p:sp>
        <p:nvSpPr>
          <p:cNvPr id="76" name=""/>
          <p:cNvSpPr/>
          <p:nvPr/>
        </p:nvSpPr>
        <p:spPr>
          <a:xfrm flipH="1">
            <a:off x="19180440" y="11230920"/>
            <a:ext cx="1153080" cy="275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7" name=""/>
          <p:cNvSpPr/>
          <p:nvPr/>
        </p:nvSpPr>
        <p:spPr>
          <a:xfrm>
            <a:off x="18380520" y="7543800"/>
            <a:ext cx="5485680" cy="5485680"/>
          </a:xfrm>
          <a:prstGeom prst="rect">
            <a:avLst/>
          </a:prstGeom>
          <a:noFill/>
          <a:ln w="76320">
            <a:solidFill>
              <a:srgbClr val="fc5c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 name=""/>
          <p:cNvSpPr/>
          <p:nvPr/>
        </p:nvSpPr>
        <p:spPr>
          <a:xfrm>
            <a:off x="18370440" y="12562560"/>
            <a:ext cx="5496480" cy="10440"/>
          </a:xfrm>
          <a:prstGeom prst="line">
            <a:avLst/>
          </a:prstGeom>
          <a:ln w="38160">
            <a:solidFill>
              <a:srgbClr val="a33e03"/>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ndParaRPr>
          </a:p>
        </p:txBody>
      </p:sp>
      <p:sp>
        <p:nvSpPr>
          <p:cNvPr id="79" name=""/>
          <p:cNvSpPr/>
          <p:nvPr/>
        </p:nvSpPr>
        <p:spPr>
          <a:xfrm flipV="1">
            <a:off x="18837720" y="7543800"/>
            <a:ext cx="360" cy="5486400"/>
          </a:xfrm>
          <a:prstGeom prst="line">
            <a:avLst/>
          </a:prstGeom>
          <a:ln w="38160">
            <a:solidFill>
              <a:srgbClr val="a33e03"/>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80" name=""/>
          <p:cNvSpPr/>
          <p:nvPr/>
        </p:nvSpPr>
        <p:spPr>
          <a:xfrm>
            <a:off x="18837720" y="12573000"/>
            <a:ext cx="457128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81" name=""/>
          <p:cNvSpPr/>
          <p:nvPr/>
        </p:nvSpPr>
        <p:spPr>
          <a:xfrm rot="16200000">
            <a:off x="16341840" y="10067400"/>
            <a:ext cx="456084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82" name=""/>
          <p:cNvSpPr/>
          <p:nvPr/>
        </p:nvSpPr>
        <p:spPr>
          <a:xfrm>
            <a:off x="22952520" y="9829800"/>
            <a:ext cx="6850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83" name=""/>
          <p:cNvSpPr/>
          <p:nvPr/>
        </p:nvSpPr>
        <p:spPr>
          <a:xfrm>
            <a:off x="22840560" y="1007496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4" name=""/>
          <p:cNvSpPr/>
          <p:nvPr/>
        </p:nvSpPr>
        <p:spPr>
          <a:xfrm>
            <a:off x="19752120" y="105156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85" name=""/>
          <p:cNvSpPr/>
          <p:nvPr/>
        </p:nvSpPr>
        <p:spPr>
          <a:xfrm>
            <a:off x="19640160" y="1076076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 name=""/>
          <p:cNvSpPr/>
          <p:nvPr/>
        </p:nvSpPr>
        <p:spPr>
          <a:xfrm>
            <a:off x="22952520" y="80010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87" name=""/>
          <p:cNvSpPr/>
          <p:nvPr/>
        </p:nvSpPr>
        <p:spPr>
          <a:xfrm>
            <a:off x="22840560" y="824616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 name=""/>
          <p:cNvSpPr/>
          <p:nvPr/>
        </p:nvSpPr>
        <p:spPr>
          <a:xfrm>
            <a:off x="19066320" y="1118484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89" name=""/>
          <p:cNvSpPr/>
          <p:nvPr/>
        </p:nvSpPr>
        <p:spPr>
          <a:xfrm>
            <a:off x="18954360" y="1143000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 name=""/>
          <p:cNvSpPr/>
          <p:nvPr/>
        </p:nvSpPr>
        <p:spPr>
          <a:xfrm>
            <a:off x="22495320" y="107442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91" name=""/>
          <p:cNvSpPr/>
          <p:nvPr/>
        </p:nvSpPr>
        <p:spPr>
          <a:xfrm>
            <a:off x="22383360" y="1098936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 name=""/>
          <p:cNvSpPr/>
          <p:nvPr/>
        </p:nvSpPr>
        <p:spPr>
          <a:xfrm>
            <a:off x="21235680" y="1164204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93" name=""/>
          <p:cNvSpPr/>
          <p:nvPr/>
        </p:nvSpPr>
        <p:spPr>
          <a:xfrm>
            <a:off x="21123720" y="1188720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 name=""/>
          <p:cNvSpPr/>
          <p:nvPr/>
        </p:nvSpPr>
        <p:spPr>
          <a:xfrm flipH="1" flipV="1">
            <a:off x="19850040" y="10934640"/>
            <a:ext cx="483480" cy="296280"/>
          </a:xfrm>
          <a:prstGeom prst="line">
            <a:avLst/>
          </a:prstGeom>
          <a:ln w="38160">
            <a:solidFill>
              <a:srgbClr val="e5064b"/>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5" name=""/>
          <p:cNvSpPr/>
          <p:nvPr/>
        </p:nvSpPr>
        <p:spPr>
          <a:xfrm flipH="1">
            <a:off x="18924840" y="11230920"/>
            <a:ext cx="1418400" cy="12661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6" name=""/>
          <p:cNvSpPr/>
          <p:nvPr/>
        </p:nvSpPr>
        <p:spPr>
          <a:xfrm>
            <a:off x="20333880" y="11221560"/>
            <a:ext cx="802080" cy="69444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7" name=""/>
          <p:cNvSpPr/>
          <p:nvPr/>
        </p:nvSpPr>
        <p:spPr>
          <a:xfrm flipV="1">
            <a:off x="20352960" y="11120040"/>
            <a:ext cx="2039040" cy="10152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8" name=""/>
          <p:cNvSpPr/>
          <p:nvPr/>
        </p:nvSpPr>
        <p:spPr>
          <a:xfrm flipV="1">
            <a:off x="20343600" y="10244160"/>
            <a:ext cx="2504160" cy="95688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9" name=""/>
          <p:cNvSpPr/>
          <p:nvPr/>
        </p:nvSpPr>
        <p:spPr>
          <a:xfrm flipV="1">
            <a:off x="20334240" y="8462880"/>
            <a:ext cx="2547000" cy="2732400"/>
          </a:xfrm>
          <a:prstGeom prst="line">
            <a:avLst/>
          </a:prstGeom>
          <a:ln w="38160">
            <a:solidFill>
              <a:srgbClr val="e5064b"/>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00" name=""/>
          <p:cNvSpPr/>
          <p:nvPr/>
        </p:nvSpPr>
        <p:spPr>
          <a:xfrm flipV="1">
            <a:off x="20333520" y="11230920"/>
            <a:ext cx="360" cy="1342080"/>
          </a:xfrm>
          <a:prstGeom prst="line">
            <a:avLst/>
          </a:prstGeom>
          <a:ln w="38160">
            <a:solidFill>
              <a:srgbClr val="fd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01" name=""/>
          <p:cNvSpPr/>
          <p:nvPr/>
        </p:nvSpPr>
        <p:spPr>
          <a:xfrm>
            <a:off x="18837720" y="11230920"/>
            <a:ext cx="1495800" cy="360"/>
          </a:xfrm>
          <a:prstGeom prst="line">
            <a:avLst/>
          </a:prstGeom>
          <a:ln w="38160">
            <a:solidFill>
              <a:srgbClr val="fd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02" name=""/>
          <p:cNvSpPr/>
          <p:nvPr/>
        </p:nvSpPr>
        <p:spPr>
          <a:xfrm>
            <a:off x="20373840" y="10861920"/>
            <a:ext cx="1409400" cy="69444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03" name=""/>
          <p:cNvSpPr/>
          <p:nvPr/>
        </p:nvSpPr>
        <p:spPr>
          <a:xfrm>
            <a:off x="23181120" y="12801600"/>
            <a:ext cx="457200" cy="360"/>
          </a:xfrm>
          <a:prstGeom prst="line">
            <a:avLst/>
          </a:prstGeom>
          <a:ln w="38160">
            <a:solidFill>
              <a:srgbClr val="a33e03"/>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04" name=""/>
          <p:cNvSpPr/>
          <p:nvPr/>
        </p:nvSpPr>
        <p:spPr>
          <a:xfrm flipV="1">
            <a:off x="18609120" y="7772400"/>
            <a:ext cx="360" cy="457200"/>
          </a:xfrm>
          <a:prstGeom prst="line">
            <a:avLst/>
          </a:prstGeom>
          <a:ln w="38160">
            <a:solidFill>
              <a:srgbClr val="a33e03"/>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05" name=""/>
          <p:cNvSpPr/>
          <p:nvPr/>
        </p:nvSpPr>
        <p:spPr>
          <a:xfrm>
            <a:off x="18867240" y="12196440"/>
            <a:ext cx="1370880" cy="34560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06" name=""/>
          <p:cNvSpPr/>
          <p:nvPr/>
        </p:nvSpPr>
        <p:spPr>
          <a:xfrm>
            <a:off x="18725760" y="12461400"/>
            <a:ext cx="227880" cy="227880"/>
          </a:xfrm>
          <a:prstGeom prst="ellipse">
            <a:avLst/>
          </a:prstGeom>
          <a:solidFill>
            <a:srgbClr val="a33e03"/>
          </a:solidFill>
          <a:ln w="0">
            <a:solidFill>
              <a:srgbClr val="a33e03"/>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7" name=""/>
          <p:cNvSpPr/>
          <p:nvPr/>
        </p:nvSpPr>
        <p:spPr>
          <a:xfrm>
            <a:off x="20209320" y="11107080"/>
            <a:ext cx="227880" cy="227880"/>
          </a:xfrm>
          <a:prstGeom prst="ellipse">
            <a:avLst/>
          </a:prstGeom>
          <a:solidFill>
            <a:srgbClr val="e5064b"/>
          </a:solidFill>
          <a:ln w="38160">
            <a:solidFill>
              <a:srgbClr val="fd5c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8" name=""/>
          <p:cNvSpPr/>
          <p:nvPr/>
        </p:nvSpPr>
        <p:spPr>
          <a:xfrm>
            <a:off x="12452400" y="14650560"/>
            <a:ext cx="5460480" cy="1351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pPr>
            <a:r>
              <a:rPr b="1" lang="en-US" sz="1800" spc="-1" strike="noStrike">
                <a:solidFill>
                  <a:srgbClr val="000000"/>
                </a:solidFill>
                <a:latin typeface="Arial"/>
                <a:ea typeface="DejaVu Sans"/>
              </a:rPr>
              <a:t>Figur</a:t>
            </a:r>
            <a:r>
              <a:rPr b="1" lang="en-US" sz="1800" spc="-1" strike="noStrike">
                <a:solidFill>
                  <a:srgbClr val="000000"/>
                </a:solidFill>
                <a:latin typeface="Arial"/>
                <a:ea typeface="DejaVu Sans"/>
              </a:rPr>
              <a:t>e 3</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Picture of prototype project. Pictured bottom left: stacked amplifier PCBs. Middle left: Li-Ion batteries. Top center: robotic hand and wiring harness. Middle right: NiMh battery. Bottom center: Teensy 4.1</a:t>
            </a:r>
            <a:endParaRPr b="0" lang="en-US" sz="1800" spc="-1" strike="noStrike">
              <a:solidFill>
                <a:srgbClr val="000000"/>
              </a:solidFill>
              <a:latin typeface="Arial"/>
            </a:endParaRPr>
          </a:p>
        </p:txBody>
      </p:sp>
      <p:pic>
        <p:nvPicPr>
          <p:cNvPr id="109" name="" descr=""/>
          <p:cNvPicPr/>
          <p:nvPr/>
        </p:nvPicPr>
        <p:blipFill>
          <a:blip r:embed="rId5"/>
          <a:stretch/>
        </p:blipFill>
        <p:spPr>
          <a:xfrm>
            <a:off x="28152360" y="12831120"/>
            <a:ext cx="3015720" cy="389160"/>
          </a:xfrm>
          <a:prstGeom prst="rect">
            <a:avLst/>
          </a:prstGeom>
          <a:ln w="19080">
            <a:solidFill>
              <a:srgbClr val="000000"/>
            </a:solidFill>
            <a:round/>
          </a:ln>
        </p:spPr>
      </p:pic>
      <p:graphicFrame>
        <p:nvGraphicFramePr>
          <p:cNvPr id="110" name=""/>
          <p:cNvGraphicFramePr/>
          <p:nvPr/>
        </p:nvGraphicFramePr>
        <p:xfrm>
          <a:off x="18380160" y="13029480"/>
          <a:ext cx="5486040" cy="4571640"/>
        </p:xfrm>
        <a:graphic>
          <a:graphicData uri="http://schemas.openxmlformats.org/drawingml/2006/chart">
            <c:chart xmlns:c="http://schemas.openxmlformats.org/drawingml/2006/chart" xmlns:r="http://schemas.openxmlformats.org/officeDocument/2006/relationships" r:id="rId6"/>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12" name=""/>
          <p:cNvSpPr/>
          <p:nvPr/>
        </p:nvSpPr>
        <p:spPr>
          <a:xfrm>
            <a:off x="7315200" y="1828800"/>
            <a:ext cx="5485680" cy="5485680"/>
          </a:xfrm>
          <a:prstGeom prst="rect">
            <a:avLst/>
          </a:prstGeom>
          <a:noFill/>
          <a:ln w="76320">
            <a:solidFill>
              <a:srgbClr val="8e03a3"/>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3" name=""/>
          <p:cNvSpPr/>
          <p:nvPr/>
        </p:nvSpPr>
        <p:spPr>
          <a:xfrm>
            <a:off x="7305120" y="6847560"/>
            <a:ext cx="5496480" cy="10440"/>
          </a:xfrm>
          <a:prstGeom prst="line">
            <a:avLst/>
          </a:prstGeom>
          <a:ln w="38160">
            <a:solidFill>
              <a:srgbClr val="c254d2"/>
            </a:solidFill>
            <a:round/>
          </a:ln>
        </p:spPr>
        <p:style>
          <a:lnRef idx="0"/>
          <a:fillRef idx="0"/>
          <a:effectRef idx="0"/>
          <a:fontRef idx="minor"/>
        </p:style>
        <p:txBody>
          <a:bodyPr lIns="90000" rIns="90000" tIns="-34560" bIns="-34560" anchor="t" anchorCtr="1">
            <a:noAutofit/>
          </a:bodyPr>
          <a:p>
            <a:endParaRPr b="0" lang="en-US" sz="1800" spc="-1" strike="noStrike">
              <a:solidFill>
                <a:srgbClr val="000000"/>
              </a:solidFill>
              <a:latin typeface="Arial"/>
            </a:endParaRPr>
          </a:p>
        </p:txBody>
      </p:sp>
      <p:sp>
        <p:nvSpPr>
          <p:cNvPr id="114" name=""/>
          <p:cNvSpPr/>
          <p:nvPr/>
        </p:nvSpPr>
        <p:spPr>
          <a:xfrm flipV="1">
            <a:off x="7772400" y="1828800"/>
            <a:ext cx="360" cy="5486400"/>
          </a:xfrm>
          <a:prstGeom prst="line">
            <a:avLst/>
          </a:prstGeom>
          <a:ln w="38160">
            <a:solidFill>
              <a:srgbClr val="c254d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15" name=""/>
          <p:cNvSpPr/>
          <p:nvPr/>
        </p:nvSpPr>
        <p:spPr>
          <a:xfrm>
            <a:off x="7772400" y="6858000"/>
            <a:ext cx="457128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1 Processed Amplitude </a:t>
            </a:r>
            <a:endParaRPr b="0" lang="en-US" sz="2400" spc="-1" strike="noStrike">
              <a:solidFill>
                <a:srgbClr val="000000"/>
              </a:solidFill>
              <a:latin typeface="Arial"/>
            </a:endParaRPr>
          </a:p>
        </p:txBody>
      </p:sp>
      <p:sp>
        <p:nvSpPr>
          <p:cNvPr id="116" name=""/>
          <p:cNvSpPr/>
          <p:nvPr/>
        </p:nvSpPr>
        <p:spPr>
          <a:xfrm rot="16200000">
            <a:off x="5276520" y="4352400"/>
            <a:ext cx="456084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Sensor 2 Processed Amplitude </a:t>
            </a:r>
            <a:endParaRPr b="0" lang="en-US" sz="2400" spc="-1" strike="noStrike">
              <a:solidFill>
                <a:srgbClr val="000000"/>
              </a:solidFill>
              <a:latin typeface="Arial"/>
            </a:endParaRPr>
          </a:p>
        </p:txBody>
      </p:sp>
      <p:sp>
        <p:nvSpPr>
          <p:cNvPr id="117" name=""/>
          <p:cNvSpPr/>
          <p:nvPr/>
        </p:nvSpPr>
        <p:spPr>
          <a:xfrm>
            <a:off x="7772400" y="6501240"/>
            <a:ext cx="13708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 Hand</a:t>
            </a:r>
            <a:endParaRPr b="0" lang="en-US" sz="1800" spc="-1" strike="noStrike">
              <a:solidFill>
                <a:srgbClr val="000000"/>
              </a:solidFill>
              <a:latin typeface="Arial"/>
            </a:endParaRPr>
          </a:p>
        </p:txBody>
      </p:sp>
      <p:sp>
        <p:nvSpPr>
          <p:cNvPr id="118" name=""/>
          <p:cNvSpPr/>
          <p:nvPr/>
        </p:nvSpPr>
        <p:spPr>
          <a:xfrm>
            <a:off x="7660440" y="674640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9" name=""/>
          <p:cNvSpPr/>
          <p:nvPr/>
        </p:nvSpPr>
        <p:spPr>
          <a:xfrm>
            <a:off x="14173200" y="48006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0" name=""/>
          <p:cNvSpPr/>
          <p:nvPr/>
        </p:nvSpPr>
        <p:spPr>
          <a:xfrm>
            <a:off x="14061240" y="50457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1" name=""/>
          <p:cNvSpPr/>
          <p:nvPr/>
        </p:nvSpPr>
        <p:spPr>
          <a:xfrm>
            <a:off x="11887200" y="4114800"/>
            <a:ext cx="6850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Ring</a:t>
            </a:r>
            <a:endParaRPr b="0" lang="en-US" sz="1800" spc="-1" strike="noStrike">
              <a:solidFill>
                <a:srgbClr val="000000"/>
              </a:solidFill>
              <a:latin typeface="Arial"/>
            </a:endParaRPr>
          </a:p>
        </p:txBody>
      </p:sp>
      <p:sp>
        <p:nvSpPr>
          <p:cNvPr id="122" name=""/>
          <p:cNvSpPr/>
          <p:nvPr/>
        </p:nvSpPr>
        <p:spPr>
          <a:xfrm>
            <a:off x="11775240" y="43599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3" name=""/>
          <p:cNvSpPr/>
          <p:nvPr/>
        </p:nvSpPr>
        <p:spPr>
          <a:xfrm>
            <a:off x="14401800" y="36576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Open</a:t>
            </a:r>
            <a:endParaRPr b="0" lang="en-US" sz="1800" spc="-1" strike="noStrike">
              <a:solidFill>
                <a:srgbClr val="000000"/>
              </a:solidFill>
              <a:latin typeface="Arial"/>
            </a:endParaRPr>
          </a:p>
        </p:txBody>
      </p:sp>
      <p:sp>
        <p:nvSpPr>
          <p:cNvPr id="124" name=""/>
          <p:cNvSpPr/>
          <p:nvPr/>
        </p:nvSpPr>
        <p:spPr>
          <a:xfrm>
            <a:off x="14289840" y="39027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5" name=""/>
          <p:cNvSpPr/>
          <p:nvPr/>
        </p:nvSpPr>
        <p:spPr>
          <a:xfrm>
            <a:off x="8686800" y="48006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Index</a:t>
            </a:r>
            <a:endParaRPr b="0" lang="en-US" sz="1800" spc="-1" strike="noStrike">
              <a:solidFill>
                <a:srgbClr val="000000"/>
              </a:solidFill>
              <a:latin typeface="Arial"/>
            </a:endParaRPr>
          </a:p>
        </p:txBody>
      </p:sp>
      <p:sp>
        <p:nvSpPr>
          <p:cNvPr id="126" name=""/>
          <p:cNvSpPr/>
          <p:nvPr/>
        </p:nvSpPr>
        <p:spPr>
          <a:xfrm>
            <a:off x="8574840" y="50457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7" name=""/>
          <p:cNvSpPr/>
          <p:nvPr/>
        </p:nvSpPr>
        <p:spPr>
          <a:xfrm>
            <a:off x="11887200" y="22860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Clench</a:t>
            </a:r>
            <a:endParaRPr b="0" lang="en-US" sz="1800" spc="-1" strike="noStrike">
              <a:solidFill>
                <a:srgbClr val="000000"/>
              </a:solidFill>
              <a:latin typeface="Arial"/>
            </a:endParaRPr>
          </a:p>
        </p:txBody>
      </p:sp>
      <p:sp>
        <p:nvSpPr>
          <p:cNvPr id="128" name=""/>
          <p:cNvSpPr/>
          <p:nvPr/>
        </p:nvSpPr>
        <p:spPr>
          <a:xfrm>
            <a:off x="11775240" y="25311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9" name=""/>
          <p:cNvSpPr/>
          <p:nvPr/>
        </p:nvSpPr>
        <p:spPr>
          <a:xfrm>
            <a:off x="8001000" y="546984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Thumb</a:t>
            </a:r>
            <a:endParaRPr b="0" lang="en-US" sz="1800" spc="-1" strike="noStrike">
              <a:solidFill>
                <a:srgbClr val="000000"/>
              </a:solidFill>
              <a:latin typeface="Arial"/>
            </a:endParaRPr>
          </a:p>
        </p:txBody>
      </p:sp>
      <p:sp>
        <p:nvSpPr>
          <p:cNvPr id="130" name=""/>
          <p:cNvSpPr/>
          <p:nvPr/>
        </p:nvSpPr>
        <p:spPr>
          <a:xfrm>
            <a:off x="7889040" y="571500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
          <p:cNvSpPr/>
          <p:nvPr/>
        </p:nvSpPr>
        <p:spPr>
          <a:xfrm>
            <a:off x="11430000" y="502920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Middle</a:t>
            </a:r>
            <a:endParaRPr b="0" lang="en-US" sz="1800" spc="-1" strike="noStrike">
              <a:solidFill>
                <a:srgbClr val="000000"/>
              </a:solidFill>
              <a:latin typeface="Arial"/>
            </a:endParaRPr>
          </a:p>
        </p:txBody>
      </p:sp>
      <p:sp>
        <p:nvSpPr>
          <p:cNvPr id="132" name=""/>
          <p:cNvSpPr/>
          <p:nvPr/>
        </p:nvSpPr>
        <p:spPr>
          <a:xfrm>
            <a:off x="11318040" y="527436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3" name=""/>
          <p:cNvSpPr/>
          <p:nvPr/>
        </p:nvSpPr>
        <p:spPr>
          <a:xfrm>
            <a:off x="10170360" y="592704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Pinky</a:t>
            </a:r>
            <a:endParaRPr b="0" lang="en-US" sz="1800" spc="-1" strike="noStrike">
              <a:solidFill>
                <a:srgbClr val="000000"/>
              </a:solidFill>
              <a:latin typeface="Arial"/>
            </a:endParaRPr>
          </a:p>
        </p:txBody>
      </p:sp>
      <p:sp>
        <p:nvSpPr>
          <p:cNvPr id="134" name=""/>
          <p:cNvSpPr/>
          <p:nvPr/>
        </p:nvSpPr>
        <p:spPr>
          <a:xfrm>
            <a:off x="10058400" y="6172200"/>
            <a:ext cx="227880" cy="227880"/>
          </a:xfrm>
          <a:prstGeom prst="ellipse">
            <a:avLst/>
          </a:prstGeom>
          <a:solidFill>
            <a:srgbClr val="18a303"/>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5"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6"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7"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8"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9"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40"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41"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42"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43" name=""/>
          <p:cNvSpPr/>
          <p:nvPr/>
        </p:nvSpPr>
        <p:spPr>
          <a:xfrm>
            <a:off x="9144000" y="5392080"/>
            <a:ext cx="227880" cy="227880"/>
          </a:xfrm>
          <a:prstGeom prst="ellipse">
            <a:avLst/>
          </a:prstGeom>
          <a:solidFill>
            <a:srgbClr val="f10d0c"/>
          </a:solidFill>
          <a:ln w="0">
            <a:solidFill>
              <a:srgbClr val="3465a4"/>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4" name=""/>
          <p:cNvSpPr/>
          <p:nvPr/>
        </p:nvSpPr>
        <p:spPr>
          <a:xfrm>
            <a:off x="9308520" y="5146920"/>
            <a:ext cx="1258920" cy="85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Measured Point</a:t>
            </a:r>
            <a:endParaRPr b="0" lang="en-US" sz="1800" spc="-1" strike="noStrike">
              <a:solidFill>
                <a:srgbClr val="000000"/>
              </a:solidFill>
              <a:latin typeface="Arial"/>
            </a:endParaRPr>
          </a:p>
        </p:txBody>
      </p:sp>
      <p:sp>
        <p:nvSpPr>
          <p:cNvPr id="145"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146"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graphicFrame>
        <p:nvGraphicFramePr>
          <p:cNvPr id="147" name=""/>
          <p:cNvGraphicFramePr/>
          <p:nvPr/>
        </p:nvGraphicFramePr>
        <p:xfrm>
          <a:off x="24231960" y="11887560"/>
          <a:ext cx="8238960" cy="4939920"/>
        </p:xfrm>
        <a:graphic>
          <a:graphicData uri="http://schemas.openxmlformats.org/drawingml/2006/chart">
            <c:chart xmlns:c="http://schemas.openxmlformats.org/drawingml/2006/chart" xmlns:r="http://schemas.openxmlformats.org/officeDocument/2006/relationships" r:id="rId1"/>
          </a:graphicData>
        </a:graphic>
      </p:graphicFrame>
      <p:sp>
        <p:nvSpPr>
          <p:cNvPr id="148" name=""/>
          <p:cNvSpPr/>
          <p:nvPr/>
        </p:nvSpPr>
        <p:spPr>
          <a:xfrm>
            <a:off x="15544800" y="16916400"/>
            <a:ext cx="2082888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Table 2 (bottom) displays the difference in frequency response of the two revisions. The difference in high frequency performance is due to changing the instrumentation amplifier IC from INA823 to INA828.</a:t>
            </a:r>
            <a:endParaRPr b="0" lang="en-US" sz="1800" spc="-1" strike="noStrike">
              <a:solidFill>
                <a:srgbClr val="000000"/>
              </a:solidFill>
              <a:latin typeface="Arial"/>
            </a:endParaRPr>
          </a:p>
        </p:txBody>
      </p:sp>
      <p:sp>
        <p:nvSpPr>
          <p:cNvPr id="149" name=""/>
          <p:cNvSpPr/>
          <p:nvPr/>
        </p:nvSpPr>
        <p:spPr>
          <a:xfrm>
            <a:off x="27594360" y="10591920"/>
            <a:ext cx="2809440" cy="380880"/>
          </a:xfrm>
          <a:prstGeom prst="rect">
            <a:avLst/>
          </a:prstGeom>
          <a:solidFill>
            <a:srgbClr val="ffffff"/>
          </a:solidFill>
          <a:ln w="0">
            <a:solidFill>
              <a:srgbClr val="000000"/>
            </a:solidFill>
          </a:ln>
        </p:spPr>
        <p:style>
          <a:lnRef idx="0"/>
          <a:fillRef idx="0"/>
          <a:effectRef idx="0"/>
          <a:fontRef idx="minor"/>
        </p:style>
        <p:txBody>
          <a:bodyPr lIns="90000" rIns="90000" tIns="45000" bIns="45000" anchor="t">
            <a:noAutofit/>
          </a:bodyPr>
          <a:p>
            <a:pPr algn="ctr">
              <a:lnSpc>
                <a:spcPct val="115000"/>
              </a:lnSpc>
            </a:pPr>
            <a:r>
              <a:rPr b="1" lang="en-US" sz="1200" spc="-1" strike="noStrike">
                <a:solidFill>
                  <a:srgbClr val="000000"/>
                </a:solidFill>
                <a:latin typeface="Arial"/>
                <a:ea typeface="DejaVu Sans"/>
              </a:rPr>
              <a:t>exp(LPF(3.3*Input*2</a:t>
            </a:r>
            <a:r>
              <a:rPr b="1" lang="en-US" sz="1200" spc="-1" strike="noStrike" baseline="33000">
                <a:solidFill>
                  <a:srgbClr val="000000"/>
                </a:solidFill>
                <a:latin typeface="Arial"/>
                <a:ea typeface="DejaVu Sans"/>
              </a:rPr>
              <a:t>-10</a:t>
            </a:r>
            <a:r>
              <a:rPr b="1" lang="en-US" sz="1200" spc="-1" strike="noStrike">
                <a:solidFill>
                  <a:srgbClr val="000000"/>
                </a:solidFill>
                <a:latin typeface="Arial"/>
                <a:ea typeface="DejaVu Sans"/>
              </a:rPr>
              <a:t>)-dcoffset) - 1</a:t>
            </a:r>
            <a:endParaRPr b="1"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4267</TotalTime>
  <Application>LibreOffice/7.4.7.2$Linux_X86_64 LibreOffice_project/40$Build-2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2024-04-23T20:48:07Z</dcterms:modified>
  <cp:revision>115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